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72" r:id="rId6"/>
    <p:sldId id="281" r:id="rId7"/>
    <p:sldId id="282" r:id="rId8"/>
    <p:sldId id="274" r:id="rId9"/>
    <p:sldId id="275" r:id="rId10"/>
    <p:sldId id="276" r:id="rId11"/>
    <p:sldId id="278" r:id="rId12"/>
    <p:sldId id="280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CC12"/>
    <a:srgbClr val="99FF66"/>
    <a:srgbClr val="E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09" autoAdjust="0"/>
    <p:restoredTop sz="94660"/>
  </p:normalViewPr>
  <p:slideViewPr>
    <p:cSldViewPr snapToGrid="0">
      <p:cViewPr varScale="1">
        <p:scale>
          <a:sx n="55" d="100"/>
          <a:sy n="55" d="100"/>
        </p:scale>
        <p:origin x="5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cxnSp>
        <p:nvCxnSpPr>
          <p:cNvPr id="7" name="Straight Connector 6"/>
          <p:cNvCxnSpPr/>
          <p:nvPr userDrawn="1"/>
        </p:nvCxnSpPr>
        <p:spPr>
          <a:xfrm rot="5400000">
            <a:off x="6565867" y="2457417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rot="5400000" flipH="1">
            <a:off x="4620122" y="6138830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Isosceles Triangle 8"/>
          <p:cNvSpPr/>
          <p:nvPr userDrawn="1"/>
        </p:nvSpPr>
        <p:spPr>
          <a:xfrm rot="5400000">
            <a:off x="-27155" y="5461167"/>
            <a:ext cx="1335422" cy="1360488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27"/>
          <p:cNvSpPr/>
          <p:nvPr userDrawn="1"/>
        </p:nvSpPr>
        <p:spPr>
          <a:xfrm rot="5400000">
            <a:off x="5502937" y="137041"/>
            <a:ext cx="1195885" cy="1220176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28"/>
          <p:cNvSpPr/>
          <p:nvPr userDrawn="1"/>
        </p:nvSpPr>
        <p:spPr>
          <a:xfrm rot="5400000">
            <a:off x="5625138" y="258677"/>
            <a:ext cx="929022" cy="121718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/>
          <p:cNvSpPr/>
          <p:nvPr userDrawn="1"/>
        </p:nvSpPr>
        <p:spPr>
          <a:xfrm rot="5400000" flipV="1">
            <a:off x="8622433" y="3189985"/>
            <a:ext cx="842596" cy="6395433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516520" y="105834"/>
            <a:ext cx="11535780" cy="16463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Date Placeholder 3"/>
          <p:cNvSpPr txBox="1">
            <a:spLocks/>
          </p:cNvSpPr>
          <p:nvPr userDrawn="1"/>
        </p:nvSpPr>
        <p:spPr>
          <a:xfrm>
            <a:off x="4399988" y="8498779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E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 rot="5400000">
            <a:off x="5785518" y="8498779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6B7DC83-3DED-4743-BB0B-E6ADEA71B68E}" type="slidenum">
              <a:rPr lang="en-IE" smtClean="0"/>
              <a:pPr/>
              <a:t>‹Nº›</a:t>
            </a:fld>
            <a:endParaRPr lang="en-IE"/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581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035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54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 dirty="0"/>
          </a:p>
        </p:txBody>
      </p:sp>
      <p:sp>
        <p:nvSpPr>
          <p:cNvPr id="15" name="Rectangle 27"/>
          <p:cNvSpPr/>
          <p:nvPr userDrawn="1"/>
        </p:nvSpPr>
        <p:spPr>
          <a:xfrm>
            <a:off x="11656194" y="-8467"/>
            <a:ext cx="532631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8"/>
          <p:cNvSpPr/>
          <p:nvPr userDrawn="1"/>
        </p:nvSpPr>
        <p:spPr>
          <a:xfrm>
            <a:off x="11373737" y="-8467"/>
            <a:ext cx="815086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/>
          <p:cNvSpPr/>
          <p:nvPr userDrawn="1"/>
        </p:nvSpPr>
        <p:spPr>
          <a:xfrm rot="10800000">
            <a:off x="10425" y="-8467"/>
            <a:ext cx="932849" cy="6049829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Subtitle 2"/>
          <p:cNvSpPr>
            <a:spLocks noGrp="1"/>
          </p:cNvSpPr>
          <p:nvPr>
            <p:ph type="subTitle" idx="13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 userDrawn="1"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6B7DC83-3DED-4743-BB0B-E6ADEA71B68E}" type="slidenum">
              <a:rPr lang="en-IE" smtClean="0"/>
              <a:pPr/>
              <a:t>‹Nº›</a:t>
            </a:fld>
            <a:endParaRPr lang="en-IE"/>
          </a:p>
        </p:txBody>
      </p:sp>
      <p:sp>
        <p:nvSpPr>
          <p:cNvPr id="27" name="Isosceles Triangle 26"/>
          <p:cNvSpPr/>
          <p:nvPr userDrawn="1"/>
        </p:nvSpPr>
        <p:spPr>
          <a:xfrm rot="5400000">
            <a:off x="5288579" y="703711"/>
            <a:ext cx="850535" cy="11473922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755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5400000" flipV="1">
            <a:off x="5575302" y="241300"/>
            <a:ext cx="1041400" cy="12192002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28"/>
          <p:cNvSpPr/>
          <p:nvPr userDrawn="1"/>
        </p:nvSpPr>
        <p:spPr>
          <a:xfrm rot="5400000">
            <a:off x="2788186" y="2779720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12"/>
          <p:cNvSpPr/>
          <p:nvPr userDrawn="1"/>
        </p:nvSpPr>
        <p:spPr>
          <a:xfrm rot="5400000" flipV="1">
            <a:off x="8132155" y="2781221"/>
            <a:ext cx="842596" cy="7277098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‹Nº›</a:t>
            </a:fld>
            <a:endParaRPr lang="en-IE"/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0683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6857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735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64670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013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7828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10700-B7AA-4D6C-832F-915C48051FB6}" type="datetimeFigureOut">
              <a:rPr lang="en-IE" smtClean="0"/>
              <a:t>09/02/2020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7DC83-3DED-4743-BB0B-E6ADEA71B68E}" type="slidenum">
              <a:rPr lang="en-IE" smtClean="0"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287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976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9" r:id="rId2"/>
    <p:sldLayoutId id="2147483680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7" Type="http://schemas.openxmlformats.org/officeDocument/2006/relationships/hyperlink" Target="https://www.aimplas.e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pferrer@aimplas.es" TargetMode="External"/><Relationship Id="rId5" Type="http://schemas.openxmlformats.org/officeDocument/2006/relationships/hyperlink" Target="mailto:pferrero@aimplas.es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4940" y="1687720"/>
            <a:ext cx="10580914" cy="2412642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600" b="1" dirty="0">
                <a:solidFill>
                  <a:srgbClr val="92D050"/>
                </a:solidFill>
                <a:latin typeface="Bahnschrift" panose="020B0502040204020203" pitchFamily="34" charset="0"/>
              </a:rPr>
              <a:t>Bio Innovation of</a:t>
            </a:r>
            <a:br>
              <a:rPr lang="en-US" sz="3600" b="1" dirty="0">
                <a:solidFill>
                  <a:srgbClr val="92D050"/>
                </a:solidFill>
                <a:latin typeface="Bahnschrift" panose="020B0502040204020203" pitchFamily="34" charset="0"/>
              </a:rPr>
            </a:b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a Circular Economy for Plastics</a:t>
            </a:r>
            <a:br>
              <a:rPr lang="es-ES_tradnl" sz="3000" b="1" dirty="0">
                <a:latin typeface="Bahnschrift" panose="020B0502040204020203" pitchFamily="34" charset="0"/>
              </a:rPr>
            </a:br>
            <a:br>
              <a:rPr lang="es-ES_tradnl" sz="3000" b="1" dirty="0">
                <a:latin typeface="Bahnschrift" panose="020B0502040204020203" pitchFamily="34" charset="0"/>
              </a:rPr>
            </a:br>
            <a:r>
              <a:rPr lang="es-ES_tradnl" sz="3000" b="1" u="sng" dirty="0">
                <a:latin typeface="Bahnschrift" panose="020B0502040204020203" pitchFamily="34" charset="0"/>
              </a:rPr>
              <a:t>AIMPLAS</a:t>
            </a:r>
            <a:br>
              <a:rPr lang="es-ES_tradnl" sz="4000" b="1" dirty="0">
                <a:latin typeface="Bahnschrift" panose="020B0502040204020203" pitchFamily="34" charset="0"/>
              </a:rPr>
            </a:br>
            <a:r>
              <a:rPr lang="es-ES_tradnl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Pablo Ferrero </a:t>
            </a:r>
            <a:endParaRPr lang="en-IE" sz="4000" b="1" dirty="0">
              <a:solidFill>
                <a:schemeClr val="tx1">
                  <a:lumMod val="50000"/>
                  <a:lumOff val="50000"/>
                </a:schemeClr>
              </a:solidFill>
              <a:latin typeface="Bahnschrift" panose="020B0502040204020203" pitchFamily="34" charset="0"/>
            </a:endParaRPr>
          </a:p>
        </p:txBody>
      </p:sp>
      <p:pic>
        <p:nvPicPr>
          <p:cNvPr id="14" name="Imagen 13" descr="Imagen que contiene dibujo&#10;&#10;Descripción generada automáticamente">
            <a:extLst>
              <a:ext uri="{FF2B5EF4-FFF2-40B4-BE49-F238E27FC236}">
                <a16:creationId xmlns:a16="http://schemas.microsoft.com/office/drawing/2014/main" id="{4E7B4626-D847-48F5-BB18-7C04F0EB6D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389" y="116589"/>
            <a:ext cx="2422583" cy="8128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520768" y="786517"/>
            <a:ext cx="369203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  <a:t>H2020-NMBP- BIO-CN-2019</a:t>
            </a:r>
            <a:br>
              <a:rPr lang="es-ES_tradnl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</a:br>
            <a:r>
              <a:rPr lang="es-ES_tradnl" sz="1600" b="1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  <a:t>CE-BIOTEC-05-2016-870292</a:t>
            </a:r>
            <a:r>
              <a:rPr lang="es-ES_tradnl" sz="1600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  <a:t> –</a:t>
            </a:r>
            <a:r>
              <a:rPr lang="es-ES_tradnl" sz="1600" b="1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</a:rPr>
              <a:t>BIOICEP</a:t>
            </a:r>
            <a:endParaRPr lang="en-IE" dirty="0">
              <a:solidFill>
                <a:schemeClr val="bg1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47081" y="4386012"/>
            <a:ext cx="329214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Meeting </a:t>
            </a:r>
            <a:r>
              <a:rPr lang="es-ES_tradnl" sz="2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Month</a:t>
            </a:r>
            <a: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 01</a:t>
            </a:r>
            <a:b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</a:br>
            <a: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AIT-</a:t>
            </a:r>
            <a:r>
              <a:rPr lang="es-ES_tradnl" sz="26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Athlone</a:t>
            </a:r>
            <a:b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</a:br>
            <a:r>
              <a:rPr lang="es-ES_tradnl" sz="2600" dirty="0">
                <a:solidFill>
                  <a:schemeClr val="tx1">
                    <a:lumMod val="50000"/>
                    <a:lumOff val="50000"/>
                  </a:schemeClr>
                </a:solidFill>
                <a:latin typeface="Bahnschrift" panose="020B0502040204020203" pitchFamily="34" charset="0"/>
              </a:rPr>
              <a:t>10/02/2020</a:t>
            </a:r>
            <a:endParaRPr lang="en-IE" sz="2600" dirty="0">
              <a:latin typeface="Bahnschrift" panose="020B0502040204020203" pitchFamily="34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941" y="172012"/>
            <a:ext cx="6786394" cy="1031146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4B05CE9-1C6E-4B42-B54D-DEFE1FB1D7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315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386" y="184623"/>
            <a:ext cx="3408684" cy="1143662"/>
          </a:xfrm>
          <a:prstGeom prst="rect">
            <a:avLst/>
          </a:prstGeom>
        </p:spPr>
      </p:pic>
      <p:sp>
        <p:nvSpPr>
          <p:cNvPr id="5" name="CuadroTexto 5">
            <a:extLst>
              <a:ext uri="{FF2B5EF4-FFF2-40B4-BE49-F238E27FC236}">
                <a16:creationId xmlns:a16="http://schemas.microsoft.com/office/drawing/2014/main" id="{6818F777-5B31-48CE-AD87-E0AED68F1056}"/>
              </a:ext>
            </a:extLst>
          </p:cNvPr>
          <p:cNvSpPr txBox="1"/>
          <p:nvPr/>
        </p:nvSpPr>
        <p:spPr>
          <a:xfrm>
            <a:off x="4727772" y="3044279"/>
            <a:ext cx="28841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4400" dirty="0" err="1">
                <a:latin typeface="Bahnschrift" panose="020B0502040204020203" pitchFamily="34" charset="0"/>
              </a:rPr>
              <a:t>Thank</a:t>
            </a:r>
            <a:r>
              <a:rPr lang="es-ES_tradnl" sz="4400" dirty="0">
                <a:latin typeface="Bahnschrift" panose="020B0502040204020203" pitchFamily="34" charset="0"/>
              </a:rPr>
              <a:t> </a:t>
            </a:r>
            <a:r>
              <a:rPr lang="es-ES_tradnl" sz="4400" dirty="0" err="1">
                <a:latin typeface="Bahnschrift" panose="020B0502040204020203" pitchFamily="34" charset="0"/>
              </a:rPr>
              <a:t>you</a:t>
            </a:r>
            <a:r>
              <a:rPr lang="es-ES_tradnl" sz="4400" dirty="0">
                <a:latin typeface="Bahnschrift" panose="020B0502040204020203" pitchFamily="34" charset="0"/>
              </a:rPr>
              <a:t>!</a:t>
            </a:r>
            <a:endParaRPr lang="es-ES" sz="4400" dirty="0">
              <a:latin typeface="Bahnschrift" panose="020B0502040204020203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957" y="184623"/>
            <a:ext cx="6706938" cy="95115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E879F9F-2B21-45FB-997B-B5A9C3111C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6127578-350A-49E0-94A2-A62449E5C692}"/>
              </a:ext>
            </a:extLst>
          </p:cNvPr>
          <p:cNvSpPr/>
          <p:nvPr/>
        </p:nvSpPr>
        <p:spPr>
          <a:xfrm>
            <a:off x="686681" y="5269904"/>
            <a:ext cx="2276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D8B0351-010C-4B7A-B815-BB38D7F45232}"/>
              </a:ext>
            </a:extLst>
          </p:cNvPr>
          <p:cNvSpPr txBox="1"/>
          <p:nvPr/>
        </p:nvSpPr>
        <p:spPr>
          <a:xfrm flipH="1">
            <a:off x="686681" y="5039071"/>
            <a:ext cx="3201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pferrero@aimplas.es</a:t>
            </a:r>
            <a:endParaRPr lang="en-US" dirty="0"/>
          </a:p>
          <a:p>
            <a:r>
              <a:rPr lang="en-US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pferrer@aimplas.es</a:t>
            </a:r>
            <a:endParaRPr lang="en-US" dirty="0"/>
          </a:p>
          <a:p>
            <a:endParaRPr lang="en-US" dirty="0"/>
          </a:p>
          <a:p>
            <a:r>
              <a:rPr lang="es-ES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https://www.aimplas.es/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59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r="17644" b="49160"/>
          <a:stretch/>
        </p:blipFill>
        <p:spPr>
          <a:xfrm>
            <a:off x="209424" y="184624"/>
            <a:ext cx="1351032" cy="898678"/>
          </a:xfrm>
          <a:prstGeom prst="rect">
            <a:avLst/>
          </a:prstGeom>
        </p:spPr>
      </p:pic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266" y="184624"/>
            <a:ext cx="2422583" cy="81281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C56BADE-F9A6-4D09-9B22-2478BBF5B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  <p:sp>
        <p:nvSpPr>
          <p:cNvPr id="6" name="25 CuadroTexto">
            <a:extLst>
              <a:ext uri="{FF2B5EF4-FFF2-40B4-BE49-F238E27FC236}">
                <a16:creationId xmlns:a16="http://schemas.microsoft.com/office/drawing/2014/main" id="{2F8C7B12-7ED3-4613-BEA6-B7898558FFFE}"/>
              </a:ext>
            </a:extLst>
          </p:cNvPr>
          <p:cNvSpPr txBox="1"/>
          <p:nvPr/>
        </p:nvSpPr>
        <p:spPr>
          <a:xfrm>
            <a:off x="7138000" y="1164771"/>
            <a:ext cx="4482500" cy="176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Aft>
                <a:spcPct val="0"/>
              </a:spcAft>
              <a:buClr>
                <a:schemeClr val="tx2"/>
              </a:buClr>
              <a:buSzPct val="70000"/>
            </a:pPr>
            <a:r>
              <a:rPr lang="en-GB" sz="4400" dirty="0">
                <a:latin typeface="Segoe UI Light" panose="020B0502040204020203" pitchFamily="34" charset="0"/>
                <a:cs typeface="Segoe UI Light" panose="020B0502040204020203" pitchFamily="34" charset="0"/>
              </a:rPr>
              <a:t>What is AIMPLAS?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</a:pPr>
            <a:endParaRPr lang="en-GB" sz="5400" b="1" dirty="0">
              <a:latin typeface="Segoe UI Light" panose="020B0502040204020203" pitchFamily="34" charset="0"/>
              <a:ea typeface="Tahoma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27 CuadroTexto">
            <a:extLst>
              <a:ext uri="{FF2B5EF4-FFF2-40B4-BE49-F238E27FC236}">
                <a16:creationId xmlns:a16="http://schemas.microsoft.com/office/drawing/2014/main" id="{A8F52026-985B-4903-931B-1D706AA12909}"/>
              </a:ext>
            </a:extLst>
          </p:cNvPr>
          <p:cNvSpPr txBox="1"/>
          <p:nvPr/>
        </p:nvSpPr>
        <p:spPr>
          <a:xfrm>
            <a:off x="7137999" y="1944582"/>
            <a:ext cx="45535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18D00"/>
              </a:buClr>
            </a:pPr>
            <a:r>
              <a:rPr lang="en-GB" sz="2400" dirty="0">
                <a:latin typeface="Segoe UI" panose="020B0502040204020203" pitchFamily="34" charset="0"/>
                <a:ea typeface="Tahoma" pitchFamily="34" charset="0"/>
                <a:cs typeface="Segoe UI" panose="020B0502040204020203" pitchFamily="34" charset="0"/>
              </a:rPr>
              <a:t>A</a:t>
            </a:r>
            <a:r>
              <a:rPr lang="en-GB" sz="2400" b="1" dirty="0">
                <a:latin typeface="Segoe UI" panose="020B0502040204020203" pitchFamily="34" charset="0"/>
                <a:ea typeface="Tahoma" pitchFamily="34" charset="0"/>
                <a:cs typeface="Segoe UI" panose="020B0502040204020203" pitchFamily="34" charset="0"/>
              </a:rPr>
              <a:t> technology centre </a:t>
            </a:r>
            <a:r>
              <a:rPr lang="en-GB" sz="2400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with more than 25 years’ experience in the plastic sector.</a:t>
            </a:r>
          </a:p>
          <a:p>
            <a:pPr>
              <a:buClr>
                <a:srgbClr val="C18D00"/>
              </a:buClr>
            </a:pPr>
            <a:endParaRPr lang="en-GB" sz="2400" dirty="0">
              <a:latin typeface="Segoe UI Light" panose="020B0502040204020203" pitchFamily="34" charset="0"/>
              <a:ea typeface="Tahoma" pitchFamily="34" charset="0"/>
              <a:cs typeface="Segoe UI Light" panose="020B0502040204020203" pitchFamily="34" charset="0"/>
            </a:endParaRPr>
          </a:p>
        </p:txBody>
      </p:sp>
      <p:pic>
        <p:nvPicPr>
          <p:cNvPr id="9" name="Imagen 8" descr="Imagen que contiene cielo, exterior, señal, texto&#10;&#10;Descripción generada con confianza muy alta">
            <a:extLst>
              <a:ext uri="{FF2B5EF4-FFF2-40B4-BE49-F238E27FC236}">
                <a16:creationId xmlns:a16="http://schemas.microsoft.com/office/drawing/2014/main" id="{30A2EDE6-C28A-4BD8-8B89-EC85C35A7D1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92"/>
          <a:stretch/>
        </p:blipFill>
        <p:spPr>
          <a:xfrm>
            <a:off x="438602" y="1559829"/>
            <a:ext cx="6275578" cy="4340679"/>
          </a:xfrm>
          <a:prstGeom prst="rect">
            <a:avLst/>
          </a:prstGeom>
        </p:spPr>
      </p:pic>
      <p:sp>
        <p:nvSpPr>
          <p:cNvPr id="10" name="25 CuadroTexto">
            <a:extLst>
              <a:ext uri="{FF2B5EF4-FFF2-40B4-BE49-F238E27FC236}">
                <a16:creationId xmlns:a16="http://schemas.microsoft.com/office/drawing/2014/main" id="{8B576775-CAB6-424E-9674-8FE13050883D}"/>
              </a:ext>
            </a:extLst>
          </p:cNvPr>
          <p:cNvSpPr txBox="1"/>
          <p:nvPr/>
        </p:nvSpPr>
        <p:spPr>
          <a:xfrm>
            <a:off x="7892407" y="3166385"/>
            <a:ext cx="4222990" cy="152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</a:pPr>
            <a:r>
              <a:rPr lang="en-GB" sz="4000" dirty="0">
                <a:latin typeface="Segoe UI Light" panose="020B0502040204020203" pitchFamily="34" charset="0"/>
                <a:cs typeface="Segoe UI Light" panose="020B0502040204020203" pitchFamily="34" charset="0"/>
              </a:rPr>
              <a:t>Our Mission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</a:pPr>
            <a:endParaRPr lang="en-GB" sz="4400" b="1" dirty="0">
              <a:latin typeface="Segoe UI Light" panose="020B0502040204020203" pitchFamily="34" charset="0"/>
              <a:ea typeface="Tahoma" pitchFamily="34" charset="0"/>
              <a:cs typeface="Segoe UI Light" panose="020B0502040204020203" pitchFamily="34" charset="0"/>
            </a:endParaRPr>
          </a:p>
        </p:txBody>
      </p:sp>
      <p:sp>
        <p:nvSpPr>
          <p:cNvPr id="12" name="27 CuadroTexto">
            <a:extLst>
              <a:ext uri="{FF2B5EF4-FFF2-40B4-BE49-F238E27FC236}">
                <a16:creationId xmlns:a16="http://schemas.microsoft.com/office/drawing/2014/main" id="{21CCA6D3-3395-41B1-9EF7-90C8BAE54F86}"/>
              </a:ext>
            </a:extLst>
          </p:cNvPr>
          <p:cNvSpPr txBox="1"/>
          <p:nvPr/>
        </p:nvSpPr>
        <p:spPr>
          <a:xfrm>
            <a:off x="7137999" y="3730169"/>
            <a:ext cx="49773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C18D00"/>
              </a:buClr>
            </a:pPr>
            <a:r>
              <a:rPr lang="en-GB" sz="2400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Add value to companies to generate </a:t>
            </a:r>
            <a:r>
              <a:rPr lang="en-GB" sz="2400" b="1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wealth</a:t>
            </a:r>
            <a:r>
              <a:rPr lang="en-GB" sz="2400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 and create </a:t>
            </a:r>
            <a:r>
              <a:rPr lang="en-GB" sz="2400" b="1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employment</a:t>
            </a:r>
            <a:r>
              <a:rPr lang="en-GB" sz="2400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.</a:t>
            </a:r>
          </a:p>
          <a:p>
            <a:pPr>
              <a:buClr>
                <a:srgbClr val="C18D00"/>
              </a:buClr>
            </a:pPr>
            <a:r>
              <a:rPr lang="en-GB" sz="2400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Add value to society to improve quality of life and ensure environmental sustainability. </a:t>
            </a:r>
          </a:p>
          <a:p>
            <a:pPr>
              <a:buClr>
                <a:srgbClr val="C18D00"/>
              </a:buClr>
            </a:pPr>
            <a:endParaRPr lang="en-GB" sz="2400" dirty="0">
              <a:latin typeface="Segoe UI Light" panose="020B0502040204020203" pitchFamily="34" charset="0"/>
              <a:ea typeface="Tahoma" pitchFamily="34" charset="0"/>
              <a:cs typeface="Segoe UI Light" panose="020B0502040204020203" pitchFamily="34" charset="0"/>
            </a:endParaRPr>
          </a:p>
          <a:p>
            <a:pPr>
              <a:buClr>
                <a:srgbClr val="C18D00"/>
              </a:buClr>
            </a:pPr>
            <a:endParaRPr lang="en-GB" sz="2400" dirty="0">
              <a:latin typeface="Segoe UI Light" panose="020B0502040204020203" pitchFamily="34" charset="0"/>
              <a:ea typeface="Tahoma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E20F1EA-FF56-4EDB-8C16-72C148C2CF86}"/>
              </a:ext>
            </a:extLst>
          </p:cNvPr>
          <p:cNvSpPr txBox="1"/>
          <p:nvPr/>
        </p:nvSpPr>
        <p:spPr>
          <a:xfrm>
            <a:off x="2659028" y="249242"/>
            <a:ext cx="3745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AIMPLAS</a:t>
            </a:r>
          </a:p>
        </p:txBody>
      </p:sp>
    </p:spTree>
    <p:extLst>
      <p:ext uri="{BB962C8B-B14F-4D97-AF65-F5344CB8AC3E}">
        <p14:creationId xmlns:p14="http://schemas.microsoft.com/office/powerpoint/2010/main" val="1732205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r="17644" b="49160"/>
          <a:stretch/>
        </p:blipFill>
        <p:spPr>
          <a:xfrm>
            <a:off x="209424" y="184624"/>
            <a:ext cx="1351032" cy="898678"/>
          </a:xfrm>
          <a:prstGeom prst="rect">
            <a:avLst/>
          </a:prstGeom>
        </p:spPr>
      </p:pic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266" y="184624"/>
            <a:ext cx="2422583" cy="81281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C56BADE-F9A6-4D09-9B22-2478BBF5B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7E69C5E7-0D4B-4B27-8ED3-414AFE0BD38D}"/>
              </a:ext>
            </a:extLst>
          </p:cNvPr>
          <p:cNvSpPr/>
          <p:nvPr/>
        </p:nvSpPr>
        <p:spPr>
          <a:xfrm>
            <a:off x="7880603" y="1495845"/>
            <a:ext cx="38010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18D00"/>
              </a:buClr>
            </a:pPr>
            <a:r>
              <a:rPr lang="en-GB" sz="3200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More than </a:t>
            </a:r>
            <a:r>
              <a:rPr lang="en-GB" sz="3200" b="1" dirty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9,000 m</a:t>
            </a:r>
            <a:r>
              <a:rPr lang="en-GB" sz="3200" b="1" baseline="30000" dirty="0"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2</a:t>
            </a:r>
            <a:r>
              <a:rPr lang="en-GB" sz="3200" b="1" baseline="30000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 </a:t>
            </a:r>
            <a:r>
              <a:rPr lang="en-GB" sz="3200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of cutting-edge facilities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E8208B9-60A2-4BA2-83B3-61664F648853}"/>
              </a:ext>
            </a:extLst>
          </p:cNvPr>
          <p:cNvSpPr/>
          <p:nvPr/>
        </p:nvSpPr>
        <p:spPr>
          <a:xfrm>
            <a:off x="8003432" y="3636213"/>
            <a:ext cx="3287420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>
              <a:buClr>
                <a:srgbClr val="C18D00"/>
              </a:buClr>
            </a:pPr>
            <a:r>
              <a:rPr lang="en-GB" sz="24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Pilot plants (5,000 m</a:t>
            </a:r>
            <a:r>
              <a:rPr lang="en-GB" sz="2400" baseline="300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2</a:t>
            </a:r>
            <a:r>
              <a:rPr lang="en-GB" sz="24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)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81B5427-2989-406A-95EF-1AE3C6EFE047}"/>
              </a:ext>
            </a:extLst>
          </p:cNvPr>
          <p:cNvSpPr/>
          <p:nvPr/>
        </p:nvSpPr>
        <p:spPr>
          <a:xfrm>
            <a:off x="8003432" y="4264417"/>
            <a:ext cx="3287420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>
              <a:buClr>
                <a:srgbClr val="C18D00"/>
              </a:buClr>
            </a:pPr>
            <a:r>
              <a:rPr lang="en-GB" sz="24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Laboratories (4,000 m</a:t>
            </a:r>
            <a:r>
              <a:rPr lang="en-GB" sz="2400" baseline="300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2</a:t>
            </a:r>
            <a:r>
              <a:rPr lang="en-GB" sz="24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)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B139B70C-7512-41A7-B8CF-14FBAF788F8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8086" y="1242947"/>
            <a:ext cx="6354224" cy="4766375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86E72498-1D11-4379-AD79-E3254F9A3B03}"/>
              </a:ext>
            </a:extLst>
          </p:cNvPr>
          <p:cNvSpPr txBox="1"/>
          <p:nvPr/>
        </p:nvSpPr>
        <p:spPr>
          <a:xfrm>
            <a:off x="2659028" y="249242"/>
            <a:ext cx="3745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AIMPLAS</a:t>
            </a:r>
          </a:p>
        </p:txBody>
      </p:sp>
    </p:spTree>
    <p:extLst>
      <p:ext uri="{BB962C8B-B14F-4D97-AF65-F5344CB8AC3E}">
        <p14:creationId xmlns:p14="http://schemas.microsoft.com/office/powerpoint/2010/main" val="3111740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r="17644" b="49160"/>
          <a:stretch/>
        </p:blipFill>
        <p:spPr>
          <a:xfrm>
            <a:off x="209424" y="184624"/>
            <a:ext cx="1351032" cy="898678"/>
          </a:xfrm>
          <a:prstGeom prst="rect">
            <a:avLst/>
          </a:prstGeom>
        </p:spPr>
      </p:pic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266" y="184624"/>
            <a:ext cx="2422583" cy="81281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C56BADE-F9A6-4D09-9B22-2478BBF5B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E9C85BF-B2AD-4C3E-BC67-114EBB4C004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49915" y="350852"/>
            <a:ext cx="5540010" cy="55626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6C6112A-65A1-4A89-854C-1B34CB404AFA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49915" y="350852"/>
            <a:ext cx="5540010" cy="5562600"/>
          </a:xfrm>
          <a:prstGeom prst="rect">
            <a:avLst/>
          </a:prstGeom>
        </p:spPr>
      </p:pic>
      <p:sp>
        <p:nvSpPr>
          <p:cNvPr id="9" name="Forma libre 9">
            <a:extLst>
              <a:ext uri="{FF2B5EF4-FFF2-40B4-BE49-F238E27FC236}">
                <a16:creationId xmlns:a16="http://schemas.microsoft.com/office/drawing/2014/main" id="{968597E1-41DA-4A09-A3A9-BD7706F21964}"/>
              </a:ext>
            </a:extLst>
          </p:cNvPr>
          <p:cNvSpPr/>
          <p:nvPr/>
        </p:nvSpPr>
        <p:spPr>
          <a:xfrm>
            <a:off x="1934627" y="1717772"/>
            <a:ext cx="1925623" cy="2803344"/>
          </a:xfrm>
          <a:custGeom>
            <a:avLst/>
            <a:gdLst>
              <a:gd name="connsiteX0" fmla="*/ 2219417 w 2219417"/>
              <a:gd name="connsiteY0" fmla="*/ 2281561 h 3222594"/>
              <a:gd name="connsiteX1" fmla="*/ 932155 w 2219417"/>
              <a:gd name="connsiteY1" fmla="*/ 2317072 h 3222594"/>
              <a:gd name="connsiteX2" fmla="*/ 381739 w 2219417"/>
              <a:gd name="connsiteY2" fmla="*/ 3222594 h 3222594"/>
              <a:gd name="connsiteX3" fmla="*/ 0 w 2219417"/>
              <a:gd name="connsiteY3" fmla="*/ 2192784 h 3222594"/>
              <a:gd name="connsiteX4" fmla="*/ 79899 w 2219417"/>
              <a:gd name="connsiteY4" fmla="*/ 701336 h 3222594"/>
              <a:gd name="connsiteX5" fmla="*/ 497149 w 2219417"/>
              <a:gd name="connsiteY5" fmla="*/ 0 h 3222594"/>
              <a:gd name="connsiteX6" fmla="*/ 1544714 w 2219417"/>
              <a:gd name="connsiteY6" fmla="*/ 106532 h 3222594"/>
              <a:gd name="connsiteX7" fmla="*/ 2166151 w 2219417"/>
              <a:gd name="connsiteY7" fmla="*/ 1003176 h 3222594"/>
              <a:gd name="connsiteX8" fmla="*/ 2157273 w 2219417"/>
              <a:gd name="connsiteY8" fmla="*/ 2325949 h 3222594"/>
              <a:gd name="connsiteX9" fmla="*/ 2219417 w 2219417"/>
              <a:gd name="connsiteY9" fmla="*/ 2281561 h 3222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19417" h="3222594">
                <a:moveTo>
                  <a:pt x="2219417" y="2281561"/>
                </a:moveTo>
                <a:lnTo>
                  <a:pt x="932155" y="2317072"/>
                </a:lnTo>
                <a:lnTo>
                  <a:pt x="381739" y="3222594"/>
                </a:lnTo>
                <a:lnTo>
                  <a:pt x="0" y="2192784"/>
                </a:lnTo>
                <a:lnTo>
                  <a:pt x="79899" y="701336"/>
                </a:lnTo>
                <a:lnTo>
                  <a:pt x="497149" y="0"/>
                </a:lnTo>
                <a:lnTo>
                  <a:pt x="1544714" y="106532"/>
                </a:lnTo>
                <a:lnTo>
                  <a:pt x="2166151" y="1003176"/>
                </a:lnTo>
                <a:cubicBezTo>
                  <a:pt x="2163192" y="1444100"/>
                  <a:pt x="2160232" y="1885025"/>
                  <a:pt x="2157273" y="2325949"/>
                </a:cubicBezTo>
                <a:lnTo>
                  <a:pt x="2219417" y="228156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Forma libre 8">
            <a:extLst>
              <a:ext uri="{FF2B5EF4-FFF2-40B4-BE49-F238E27FC236}">
                <a16:creationId xmlns:a16="http://schemas.microsoft.com/office/drawing/2014/main" id="{217C4582-E30E-42D0-87D5-B94D0A0439ED}"/>
              </a:ext>
            </a:extLst>
          </p:cNvPr>
          <p:cNvSpPr/>
          <p:nvPr/>
        </p:nvSpPr>
        <p:spPr>
          <a:xfrm>
            <a:off x="2246308" y="3595226"/>
            <a:ext cx="2473612" cy="2467448"/>
          </a:xfrm>
          <a:custGeom>
            <a:avLst/>
            <a:gdLst>
              <a:gd name="connsiteX0" fmla="*/ 2689934 w 2716567"/>
              <a:gd name="connsiteY0" fmla="*/ 665825 h 2654423"/>
              <a:gd name="connsiteX1" fmla="*/ 2183907 w 2716567"/>
              <a:gd name="connsiteY1" fmla="*/ 1615736 h 2654423"/>
              <a:gd name="connsiteX2" fmla="*/ 2716567 w 2716567"/>
              <a:gd name="connsiteY2" fmla="*/ 2654423 h 2654423"/>
              <a:gd name="connsiteX3" fmla="*/ 665825 w 2716567"/>
              <a:gd name="connsiteY3" fmla="*/ 2077375 h 2654423"/>
              <a:gd name="connsiteX4" fmla="*/ 0 w 2716567"/>
              <a:gd name="connsiteY4" fmla="*/ 1083076 h 2654423"/>
              <a:gd name="connsiteX5" fmla="*/ 532660 w 2716567"/>
              <a:gd name="connsiteY5" fmla="*/ 0 h 2654423"/>
              <a:gd name="connsiteX6" fmla="*/ 1669002 w 2716567"/>
              <a:gd name="connsiteY6" fmla="*/ 0 h 2654423"/>
              <a:gd name="connsiteX7" fmla="*/ 2689934 w 2716567"/>
              <a:gd name="connsiteY7" fmla="*/ 665825 h 265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6567" h="2654423">
                <a:moveTo>
                  <a:pt x="2689934" y="665825"/>
                </a:moveTo>
                <a:lnTo>
                  <a:pt x="2183907" y="1615736"/>
                </a:lnTo>
                <a:lnTo>
                  <a:pt x="2716567" y="2654423"/>
                </a:lnTo>
                <a:lnTo>
                  <a:pt x="665825" y="2077375"/>
                </a:lnTo>
                <a:lnTo>
                  <a:pt x="0" y="1083076"/>
                </a:lnTo>
                <a:lnTo>
                  <a:pt x="532660" y="0"/>
                </a:lnTo>
                <a:lnTo>
                  <a:pt x="1669002" y="0"/>
                </a:lnTo>
                <a:lnTo>
                  <a:pt x="2689934" y="6658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Forma libre 6">
            <a:extLst>
              <a:ext uri="{FF2B5EF4-FFF2-40B4-BE49-F238E27FC236}">
                <a16:creationId xmlns:a16="http://schemas.microsoft.com/office/drawing/2014/main" id="{0B05BDD5-0155-4A02-A416-4B027E19972B}"/>
              </a:ext>
            </a:extLst>
          </p:cNvPr>
          <p:cNvSpPr/>
          <p:nvPr/>
        </p:nvSpPr>
        <p:spPr>
          <a:xfrm>
            <a:off x="5677150" y="1745611"/>
            <a:ext cx="1763872" cy="2760610"/>
          </a:xfrm>
          <a:custGeom>
            <a:avLst/>
            <a:gdLst>
              <a:gd name="connsiteX0" fmla="*/ 17755 w 2032987"/>
              <a:gd name="connsiteY0" fmla="*/ 976544 h 3133818"/>
              <a:gd name="connsiteX1" fmla="*/ 1109709 w 2032987"/>
              <a:gd name="connsiteY1" fmla="*/ 923278 h 3133818"/>
              <a:gd name="connsiteX2" fmla="*/ 1704513 w 2032987"/>
              <a:gd name="connsiteY2" fmla="*/ 0 h 3133818"/>
              <a:gd name="connsiteX3" fmla="*/ 2006354 w 2032987"/>
              <a:gd name="connsiteY3" fmla="*/ 914400 h 3133818"/>
              <a:gd name="connsiteX4" fmla="*/ 2032987 w 2032987"/>
              <a:gd name="connsiteY4" fmla="*/ 1953088 h 3133818"/>
              <a:gd name="connsiteX5" fmla="*/ 2006354 w 2032987"/>
              <a:gd name="connsiteY5" fmla="*/ 2361460 h 3133818"/>
              <a:gd name="connsiteX6" fmla="*/ 1624614 w 2032987"/>
              <a:gd name="connsiteY6" fmla="*/ 3133818 h 3133818"/>
              <a:gd name="connsiteX7" fmla="*/ 523783 w 2032987"/>
              <a:gd name="connsiteY7" fmla="*/ 3089429 h 3133818"/>
              <a:gd name="connsiteX8" fmla="*/ 0 w 2032987"/>
              <a:gd name="connsiteY8" fmla="*/ 2237173 h 3133818"/>
              <a:gd name="connsiteX9" fmla="*/ 17755 w 2032987"/>
              <a:gd name="connsiteY9" fmla="*/ 976544 h 3133818"/>
              <a:gd name="connsiteX0" fmla="*/ 17755 w 2032987"/>
              <a:gd name="connsiteY0" fmla="*/ 1074073 h 3231347"/>
              <a:gd name="connsiteX1" fmla="*/ 1109709 w 2032987"/>
              <a:gd name="connsiteY1" fmla="*/ 1020807 h 3231347"/>
              <a:gd name="connsiteX2" fmla="*/ 1563268 w 2032987"/>
              <a:gd name="connsiteY2" fmla="*/ 0 h 3231347"/>
              <a:gd name="connsiteX3" fmla="*/ 2006354 w 2032987"/>
              <a:gd name="connsiteY3" fmla="*/ 1011929 h 3231347"/>
              <a:gd name="connsiteX4" fmla="*/ 2032987 w 2032987"/>
              <a:gd name="connsiteY4" fmla="*/ 2050617 h 3231347"/>
              <a:gd name="connsiteX5" fmla="*/ 2006354 w 2032987"/>
              <a:gd name="connsiteY5" fmla="*/ 2458989 h 3231347"/>
              <a:gd name="connsiteX6" fmla="*/ 1624614 w 2032987"/>
              <a:gd name="connsiteY6" fmla="*/ 3231347 h 3231347"/>
              <a:gd name="connsiteX7" fmla="*/ 523783 w 2032987"/>
              <a:gd name="connsiteY7" fmla="*/ 3186958 h 3231347"/>
              <a:gd name="connsiteX8" fmla="*/ 0 w 2032987"/>
              <a:gd name="connsiteY8" fmla="*/ 2334702 h 3231347"/>
              <a:gd name="connsiteX9" fmla="*/ 17755 w 2032987"/>
              <a:gd name="connsiteY9" fmla="*/ 1074073 h 3231347"/>
              <a:gd name="connsiteX0" fmla="*/ 17755 w 2032987"/>
              <a:gd name="connsiteY0" fmla="*/ 1074073 h 3231347"/>
              <a:gd name="connsiteX1" fmla="*/ 1098844 w 2032987"/>
              <a:gd name="connsiteY1" fmla="*/ 923277 h 3231347"/>
              <a:gd name="connsiteX2" fmla="*/ 1563268 w 2032987"/>
              <a:gd name="connsiteY2" fmla="*/ 0 h 3231347"/>
              <a:gd name="connsiteX3" fmla="*/ 2006354 w 2032987"/>
              <a:gd name="connsiteY3" fmla="*/ 1011929 h 3231347"/>
              <a:gd name="connsiteX4" fmla="*/ 2032987 w 2032987"/>
              <a:gd name="connsiteY4" fmla="*/ 2050617 h 3231347"/>
              <a:gd name="connsiteX5" fmla="*/ 2006354 w 2032987"/>
              <a:gd name="connsiteY5" fmla="*/ 2458989 h 3231347"/>
              <a:gd name="connsiteX6" fmla="*/ 1624614 w 2032987"/>
              <a:gd name="connsiteY6" fmla="*/ 3231347 h 3231347"/>
              <a:gd name="connsiteX7" fmla="*/ 523783 w 2032987"/>
              <a:gd name="connsiteY7" fmla="*/ 3186958 h 3231347"/>
              <a:gd name="connsiteX8" fmla="*/ 0 w 2032987"/>
              <a:gd name="connsiteY8" fmla="*/ 2334702 h 3231347"/>
              <a:gd name="connsiteX9" fmla="*/ 17755 w 2032987"/>
              <a:gd name="connsiteY9" fmla="*/ 1074073 h 323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32987" h="3231347">
                <a:moveTo>
                  <a:pt x="17755" y="1074073"/>
                </a:moveTo>
                <a:lnTo>
                  <a:pt x="1098844" y="923277"/>
                </a:lnTo>
                <a:lnTo>
                  <a:pt x="1563268" y="0"/>
                </a:lnTo>
                <a:lnTo>
                  <a:pt x="2006354" y="1011929"/>
                </a:lnTo>
                <a:lnTo>
                  <a:pt x="2032987" y="2050617"/>
                </a:lnTo>
                <a:lnTo>
                  <a:pt x="2006354" y="2458989"/>
                </a:lnTo>
                <a:lnTo>
                  <a:pt x="1624614" y="3231347"/>
                </a:lnTo>
                <a:lnTo>
                  <a:pt x="523783" y="3186958"/>
                </a:lnTo>
                <a:lnTo>
                  <a:pt x="0" y="2334702"/>
                </a:lnTo>
                <a:lnTo>
                  <a:pt x="17755" y="10740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Forma libre 5">
            <a:extLst>
              <a:ext uri="{FF2B5EF4-FFF2-40B4-BE49-F238E27FC236}">
                <a16:creationId xmlns:a16="http://schemas.microsoft.com/office/drawing/2014/main" id="{32A9AD13-4BF6-4A90-9947-4E5AB0950E5C}"/>
              </a:ext>
            </a:extLst>
          </p:cNvPr>
          <p:cNvSpPr/>
          <p:nvPr/>
        </p:nvSpPr>
        <p:spPr>
          <a:xfrm>
            <a:off x="4737329" y="350852"/>
            <a:ext cx="2325189" cy="2355568"/>
          </a:xfrm>
          <a:custGeom>
            <a:avLst/>
            <a:gdLst>
              <a:gd name="connsiteX0" fmla="*/ 71021 w 2814221"/>
              <a:gd name="connsiteY0" fmla="*/ 106532 h 2681057"/>
              <a:gd name="connsiteX1" fmla="*/ 532660 w 2814221"/>
              <a:gd name="connsiteY1" fmla="*/ 994299 h 2681057"/>
              <a:gd name="connsiteX2" fmla="*/ 0 w 2814221"/>
              <a:gd name="connsiteY2" fmla="*/ 1988598 h 2681057"/>
              <a:gd name="connsiteX3" fmla="*/ 1242874 w 2814221"/>
              <a:gd name="connsiteY3" fmla="*/ 2681057 h 2681057"/>
              <a:gd name="connsiteX4" fmla="*/ 2201662 w 2814221"/>
              <a:gd name="connsiteY4" fmla="*/ 2592280 h 2681057"/>
              <a:gd name="connsiteX5" fmla="*/ 2814221 w 2814221"/>
              <a:gd name="connsiteY5" fmla="*/ 1677880 h 2681057"/>
              <a:gd name="connsiteX6" fmla="*/ 1944210 w 2814221"/>
              <a:gd name="connsiteY6" fmla="*/ 541538 h 2681057"/>
              <a:gd name="connsiteX7" fmla="*/ 399495 w 2814221"/>
              <a:gd name="connsiteY7" fmla="*/ 0 h 2681057"/>
              <a:gd name="connsiteX8" fmla="*/ 71021 w 2814221"/>
              <a:gd name="connsiteY8" fmla="*/ 106532 h 268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14221" h="2681057">
                <a:moveTo>
                  <a:pt x="71021" y="106532"/>
                </a:moveTo>
                <a:lnTo>
                  <a:pt x="532660" y="994299"/>
                </a:lnTo>
                <a:lnTo>
                  <a:pt x="0" y="1988598"/>
                </a:lnTo>
                <a:lnTo>
                  <a:pt x="1242874" y="2681057"/>
                </a:lnTo>
                <a:lnTo>
                  <a:pt x="2201662" y="2592280"/>
                </a:lnTo>
                <a:lnTo>
                  <a:pt x="2814221" y="1677880"/>
                </a:lnTo>
                <a:lnTo>
                  <a:pt x="1944210" y="541538"/>
                </a:lnTo>
                <a:lnTo>
                  <a:pt x="399495" y="0"/>
                </a:lnTo>
                <a:lnTo>
                  <a:pt x="71021" y="10653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11 CuadroTexto">
            <a:extLst>
              <a:ext uri="{FF2B5EF4-FFF2-40B4-BE49-F238E27FC236}">
                <a16:creationId xmlns:a16="http://schemas.microsoft.com/office/drawing/2014/main" id="{85153CEB-3E47-4F1A-9FA3-09D55AC72C27}"/>
              </a:ext>
            </a:extLst>
          </p:cNvPr>
          <p:cNvSpPr txBox="1"/>
          <p:nvPr/>
        </p:nvSpPr>
        <p:spPr>
          <a:xfrm>
            <a:off x="5395223" y="1419042"/>
            <a:ext cx="983682" cy="565146"/>
          </a:xfrm>
          <a:prstGeom prst="rect">
            <a:avLst/>
          </a:prstGeom>
          <a:noFill/>
        </p:spPr>
        <p:txBody>
          <a:bodyPr wrap="square" lIns="0" tIns="0" rIns="0" bIns="72000" rtlCol="0" anchor="ctr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Raw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materials</a:t>
            </a:r>
          </a:p>
        </p:txBody>
      </p:sp>
      <p:sp>
        <p:nvSpPr>
          <p:cNvPr id="15" name="11 CuadroTexto">
            <a:extLst>
              <a:ext uri="{FF2B5EF4-FFF2-40B4-BE49-F238E27FC236}">
                <a16:creationId xmlns:a16="http://schemas.microsoft.com/office/drawing/2014/main" id="{956FFC83-3E98-4D88-B193-7A7000372928}"/>
              </a:ext>
            </a:extLst>
          </p:cNvPr>
          <p:cNvSpPr txBox="1"/>
          <p:nvPr/>
        </p:nvSpPr>
        <p:spPr>
          <a:xfrm>
            <a:off x="5723929" y="3276301"/>
            <a:ext cx="1634693" cy="318924"/>
          </a:xfrm>
          <a:prstGeom prst="rect">
            <a:avLst/>
          </a:prstGeom>
          <a:noFill/>
        </p:spPr>
        <p:txBody>
          <a:bodyPr wrap="square" lIns="0" tIns="0" rIns="0" bIns="72000" rtlCol="0" anchor="ctr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Compounding</a:t>
            </a:r>
          </a:p>
        </p:txBody>
      </p:sp>
      <p:sp>
        <p:nvSpPr>
          <p:cNvPr id="16" name="11 CuadroTexto">
            <a:extLst>
              <a:ext uri="{FF2B5EF4-FFF2-40B4-BE49-F238E27FC236}">
                <a16:creationId xmlns:a16="http://schemas.microsoft.com/office/drawing/2014/main" id="{7762066D-3434-41B3-A99E-BDC14FA31B12}"/>
              </a:ext>
            </a:extLst>
          </p:cNvPr>
          <p:cNvSpPr txBox="1"/>
          <p:nvPr/>
        </p:nvSpPr>
        <p:spPr>
          <a:xfrm>
            <a:off x="4338973" y="4650704"/>
            <a:ext cx="2009841" cy="565146"/>
          </a:xfrm>
          <a:prstGeom prst="rect">
            <a:avLst/>
          </a:prstGeom>
          <a:noFill/>
        </p:spPr>
        <p:txBody>
          <a:bodyPr wrap="square" lIns="0" tIns="0" rIns="0" bIns="72000" rtlCol="0" anchor="ctr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Manufacturing /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Processing</a:t>
            </a:r>
          </a:p>
        </p:txBody>
      </p:sp>
      <p:sp>
        <p:nvSpPr>
          <p:cNvPr id="17" name="11 CuadroTexto">
            <a:extLst>
              <a:ext uri="{FF2B5EF4-FFF2-40B4-BE49-F238E27FC236}">
                <a16:creationId xmlns:a16="http://schemas.microsoft.com/office/drawing/2014/main" id="{93F06546-98E6-4491-8B37-B5E2B5B597D0}"/>
              </a:ext>
            </a:extLst>
          </p:cNvPr>
          <p:cNvSpPr txBox="1"/>
          <p:nvPr/>
        </p:nvSpPr>
        <p:spPr>
          <a:xfrm>
            <a:off x="2246308" y="2659631"/>
            <a:ext cx="1151847" cy="565146"/>
          </a:xfrm>
          <a:prstGeom prst="rect">
            <a:avLst/>
          </a:prstGeom>
          <a:noFill/>
        </p:spPr>
        <p:txBody>
          <a:bodyPr wrap="square" lIns="0" tIns="0" rIns="0" bIns="72000" rtlCol="0" anchor="ctr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Recovery of plastic waste</a:t>
            </a:r>
          </a:p>
        </p:txBody>
      </p:sp>
      <p:sp>
        <p:nvSpPr>
          <p:cNvPr id="18" name="Forma libre 7">
            <a:extLst>
              <a:ext uri="{FF2B5EF4-FFF2-40B4-BE49-F238E27FC236}">
                <a16:creationId xmlns:a16="http://schemas.microsoft.com/office/drawing/2014/main" id="{EDA4FE98-14D3-4EF6-BAB3-EC88D9AB4B0B}"/>
              </a:ext>
            </a:extLst>
          </p:cNvPr>
          <p:cNvSpPr/>
          <p:nvPr/>
        </p:nvSpPr>
        <p:spPr>
          <a:xfrm>
            <a:off x="4244486" y="3754657"/>
            <a:ext cx="2865328" cy="2162360"/>
          </a:xfrm>
          <a:custGeom>
            <a:avLst/>
            <a:gdLst>
              <a:gd name="connsiteX0" fmla="*/ 1589103 w 3302493"/>
              <a:gd name="connsiteY0" fmla="*/ 0 h 2485748"/>
              <a:gd name="connsiteX1" fmla="*/ 2166151 w 3302493"/>
              <a:gd name="connsiteY1" fmla="*/ 914400 h 2485748"/>
              <a:gd name="connsiteX2" fmla="*/ 3302493 w 3302493"/>
              <a:gd name="connsiteY2" fmla="*/ 914400 h 2485748"/>
              <a:gd name="connsiteX3" fmla="*/ 2237173 w 3302493"/>
              <a:gd name="connsiteY3" fmla="*/ 2068497 h 2485748"/>
              <a:gd name="connsiteX4" fmla="*/ 470516 w 3302493"/>
              <a:gd name="connsiteY4" fmla="*/ 2485748 h 2485748"/>
              <a:gd name="connsiteX5" fmla="*/ 0 w 3302493"/>
              <a:gd name="connsiteY5" fmla="*/ 1491449 h 2485748"/>
              <a:gd name="connsiteX6" fmla="*/ 452761 w 3302493"/>
              <a:gd name="connsiteY6" fmla="*/ 612560 h 2485748"/>
              <a:gd name="connsiteX7" fmla="*/ 1589103 w 3302493"/>
              <a:gd name="connsiteY7" fmla="*/ 0 h 2485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2493" h="2485748">
                <a:moveTo>
                  <a:pt x="1589103" y="0"/>
                </a:moveTo>
                <a:lnTo>
                  <a:pt x="2166151" y="914400"/>
                </a:lnTo>
                <a:lnTo>
                  <a:pt x="3302493" y="914400"/>
                </a:lnTo>
                <a:lnTo>
                  <a:pt x="2237173" y="2068497"/>
                </a:lnTo>
                <a:lnTo>
                  <a:pt x="470516" y="2485748"/>
                </a:lnTo>
                <a:lnTo>
                  <a:pt x="0" y="1491449"/>
                </a:lnTo>
                <a:lnTo>
                  <a:pt x="452761" y="612560"/>
                </a:lnTo>
                <a:lnTo>
                  <a:pt x="158910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11 CuadroTexto">
            <a:extLst>
              <a:ext uri="{FF2B5EF4-FFF2-40B4-BE49-F238E27FC236}">
                <a16:creationId xmlns:a16="http://schemas.microsoft.com/office/drawing/2014/main" id="{BF58D18D-59AA-4F77-B0ED-E14303BC807E}"/>
              </a:ext>
            </a:extLst>
          </p:cNvPr>
          <p:cNvSpPr txBox="1"/>
          <p:nvPr/>
        </p:nvSpPr>
        <p:spPr>
          <a:xfrm>
            <a:off x="3492399" y="1109598"/>
            <a:ext cx="983681" cy="565146"/>
          </a:xfrm>
          <a:prstGeom prst="rect">
            <a:avLst/>
          </a:prstGeom>
          <a:noFill/>
        </p:spPr>
        <p:txBody>
          <a:bodyPr wrap="square" lIns="0" tIns="0" rIns="0" bIns="72000" rtlCol="0" anchor="ctr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Polymer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synthesis</a:t>
            </a:r>
          </a:p>
        </p:txBody>
      </p:sp>
      <p:sp>
        <p:nvSpPr>
          <p:cNvPr id="20" name="11 CuadroTexto">
            <a:extLst>
              <a:ext uri="{FF2B5EF4-FFF2-40B4-BE49-F238E27FC236}">
                <a16:creationId xmlns:a16="http://schemas.microsoft.com/office/drawing/2014/main" id="{EB85F0A1-98C5-41C7-86A9-0D26CA465787}"/>
              </a:ext>
            </a:extLst>
          </p:cNvPr>
          <p:cNvSpPr txBox="1"/>
          <p:nvPr/>
        </p:nvSpPr>
        <p:spPr>
          <a:xfrm>
            <a:off x="2822231" y="4368131"/>
            <a:ext cx="1151847" cy="318924"/>
          </a:xfrm>
          <a:prstGeom prst="rect">
            <a:avLst/>
          </a:prstGeom>
          <a:noFill/>
        </p:spPr>
        <p:txBody>
          <a:bodyPr wrap="square" lIns="0" tIns="0" rIns="0" bIns="72000" rtlCol="0" anchor="ctr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dirty="0">
                <a:solidFill>
                  <a:schemeClr val="bg1"/>
                </a:solidFill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End users</a:t>
            </a:r>
          </a:p>
        </p:txBody>
      </p:sp>
      <p:sp>
        <p:nvSpPr>
          <p:cNvPr id="21" name="4 CuadroTexto">
            <a:extLst>
              <a:ext uri="{FF2B5EF4-FFF2-40B4-BE49-F238E27FC236}">
                <a16:creationId xmlns:a16="http://schemas.microsoft.com/office/drawing/2014/main" id="{F8424180-3942-4740-A4AC-6BBFE2C9F6A7}"/>
              </a:ext>
            </a:extLst>
          </p:cNvPr>
          <p:cNvSpPr txBox="1"/>
          <p:nvPr/>
        </p:nvSpPr>
        <p:spPr>
          <a:xfrm>
            <a:off x="8019748" y="2273747"/>
            <a:ext cx="2855471" cy="190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Segoe UI Light" panose="020B0502040204020203" pitchFamily="34" charset="0"/>
                <a:ea typeface="Tahoma" pitchFamily="34" charset="0"/>
                <a:cs typeface="Segoe UI Light" panose="020B0502040204020203" pitchFamily="34" charset="0"/>
              </a:rPr>
              <a:t>Expertise across the entire plastics value chain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</a:pPr>
            <a:endParaRPr lang="en-GB" sz="2800" dirty="0">
              <a:latin typeface="Segoe UI Light" panose="020B0502040204020203" pitchFamily="34" charset="0"/>
              <a:ea typeface="Tahoma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51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r="17644" b="49160"/>
          <a:stretch/>
        </p:blipFill>
        <p:spPr>
          <a:xfrm>
            <a:off x="209424" y="184624"/>
            <a:ext cx="1351032" cy="898678"/>
          </a:xfrm>
          <a:prstGeom prst="rect">
            <a:avLst/>
          </a:prstGeom>
        </p:spPr>
      </p:pic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266" y="184624"/>
            <a:ext cx="2422583" cy="81281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C56BADE-F9A6-4D09-9B22-2478BBF5B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  <p:graphicFrame>
        <p:nvGraphicFramePr>
          <p:cNvPr id="9" name="Tabla 3">
            <a:extLst>
              <a:ext uri="{FF2B5EF4-FFF2-40B4-BE49-F238E27FC236}">
                <a16:creationId xmlns:a16="http://schemas.microsoft.com/office/drawing/2014/main" id="{FF288267-E82C-4ADE-90D8-A18D124A3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269266"/>
              </p:ext>
            </p:extLst>
          </p:nvPr>
        </p:nvGraphicFramePr>
        <p:xfrm>
          <a:off x="2136000" y="1359960"/>
          <a:ext cx="7920000" cy="4987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90793919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39489801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92118316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49639929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77443562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8348386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57695108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0660682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40082635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63003465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115548012"/>
                    </a:ext>
                  </a:extLst>
                </a:gridCol>
              </a:tblGrid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 err="1">
                          <a:effectLst/>
                        </a:rPr>
                        <a:t>Partic</a:t>
                      </a:r>
                      <a:r>
                        <a:rPr lang="es-ES" sz="1600" u="none" strike="noStrike" dirty="0">
                          <a:effectLst/>
                        </a:rPr>
                        <a:t>. No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Partic. Short name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WP1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WP2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WP3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WP4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WP5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WP6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WP7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WP8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Total PM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72716907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AIT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40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8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8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13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105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16701996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ACT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0,5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12,5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3987919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3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AIM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3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38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85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74196134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AVE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2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3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41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5889970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5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CUT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2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9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25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35487016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IMGGE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1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100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140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11552022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7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IEBT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3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56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81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31624146"/>
                  </a:ext>
                </a:extLst>
              </a:tr>
              <a:tr h="162462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8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LIT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56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72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058769"/>
                  </a:ext>
                </a:extLst>
              </a:tr>
              <a:tr h="162462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LOG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23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30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77366627"/>
                  </a:ext>
                </a:extLst>
              </a:tr>
              <a:tr h="162462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MLS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18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38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42465998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11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NTUA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7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38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65725388"/>
                  </a:ext>
                </a:extLst>
              </a:tr>
              <a:tr h="40615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TCD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38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7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5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54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00679492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13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BIT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36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36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24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108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63816212"/>
                  </a:ext>
                </a:extLst>
              </a:tr>
              <a:tr h="162462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SDU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3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24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18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36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6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99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0453276"/>
                  </a:ext>
                </a:extLst>
              </a:tr>
              <a:tr h="2843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15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CAS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20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60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>
                          <a:effectLst/>
                        </a:rPr>
                        <a:t>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10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6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98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99658355"/>
                  </a:ext>
                </a:extLst>
              </a:tr>
            </a:tbl>
          </a:graphicData>
        </a:graphic>
      </p:graphicFrame>
      <p:sp>
        <p:nvSpPr>
          <p:cNvPr id="8" name="Rectángulo 7">
            <a:extLst>
              <a:ext uri="{FF2B5EF4-FFF2-40B4-BE49-F238E27FC236}">
                <a16:creationId xmlns:a16="http://schemas.microsoft.com/office/drawing/2014/main" id="{0EC58256-B725-4051-AC3F-FD7767C81482}"/>
              </a:ext>
            </a:extLst>
          </p:cNvPr>
          <p:cNvSpPr/>
          <p:nvPr/>
        </p:nvSpPr>
        <p:spPr>
          <a:xfrm>
            <a:off x="2009274" y="2622885"/>
            <a:ext cx="8258494" cy="36508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C6808F75-36D4-4912-99E3-07C8F07E08B5}"/>
              </a:ext>
            </a:extLst>
          </p:cNvPr>
          <p:cNvSpPr/>
          <p:nvPr/>
        </p:nvSpPr>
        <p:spPr>
          <a:xfrm>
            <a:off x="4283240" y="2622885"/>
            <a:ext cx="757989" cy="365087"/>
          </a:xfrm>
          <a:prstGeom prst="ellipse">
            <a:avLst/>
          </a:prstGeom>
          <a:solidFill>
            <a:schemeClr val="accent1">
              <a:alpha val="43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6DC2835F-856A-4033-A37A-107A016B9125}"/>
              </a:ext>
            </a:extLst>
          </p:cNvPr>
          <p:cNvSpPr/>
          <p:nvPr/>
        </p:nvSpPr>
        <p:spPr>
          <a:xfrm>
            <a:off x="8622632" y="2618874"/>
            <a:ext cx="757989" cy="365087"/>
          </a:xfrm>
          <a:prstGeom prst="ellipse">
            <a:avLst/>
          </a:prstGeom>
          <a:solidFill>
            <a:schemeClr val="accent1">
              <a:alpha val="43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D6835881-F420-4EBB-8EA8-61EA3FBE0BC1}"/>
              </a:ext>
            </a:extLst>
          </p:cNvPr>
          <p:cNvSpPr/>
          <p:nvPr/>
        </p:nvSpPr>
        <p:spPr>
          <a:xfrm>
            <a:off x="7174829" y="2626895"/>
            <a:ext cx="757989" cy="365087"/>
          </a:xfrm>
          <a:prstGeom prst="ellipse">
            <a:avLst/>
          </a:prstGeom>
          <a:solidFill>
            <a:schemeClr val="accent1">
              <a:alpha val="43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B173DDA-613B-41D5-8126-9E76E29F4E29}"/>
              </a:ext>
            </a:extLst>
          </p:cNvPr>
          <p:cNvSpPr txBox="1"/>
          <p:nvPr/>
        </p:nvSpPr>
        <p:spPr>
          <a:xfrm>
            <a:off x="3168314" y="898295"/>
            <a:ext cx="3745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Summary of staff effort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334818A-FE54-4849-8DC7-B47818D90088}"/>
              </a:ext>
            </a:extLst>
          </p:cNvPr>
          <p:cNvSpPr txBox="1"/>
          <p:nvPr/>
        </p:nvSpPr>
        <p:spPr>
          <a:xfrm>
            <a:off x="2701578" y="244143"/>
            <a:ext cx="42125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Role in the project</a:t>
            </a:r>
          </a:p>
        </p:txBody>
      </p:sp>
    </p:spTree>
    <p:extLst>
      <p:ext uri="{BB962C8B-B14F-4D97-AF65-F5344CB8AC3E}">
        <p14:creationId xmlns:p14="http://schemas.microsoft.com/office/powerpoint/2010/main" val="62928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r="17644" b="49160"/>
          <a:stretch/>
        </p:blipFill>
        <p:spPr>
          <a:xfrm>
            <a:off x="209424" y="184624"/>
            <a:ext cx="1351032" cy="898678"/>
          </a:xfrm>
          <a:prstGeom prst="rect">
            <a:avLst/>
          </a:prstGeom>
        </p:spPr>
      </p:pic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266" y="184624"/>
            <a:ext cx="2422583" cy="81281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C56BADE-F9A6-4D09-9B22-2478BBF5B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2B717DB-A1FF-4027-9BA4-4A773CF67656}"/>
              </a:ext>
            </a:extLst>
          </p:cNvPr>
          <p:cNvSpPr txBox="1"/>
          <p:nvPr/>
        </p:nvSpPr>
        <p:spPr>
          <a:xfrm>
            <a:off x="1864894" y="280849"/>
            <a:ext cx="61903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WP 2: Pre-Treatment Processes for Plastic</a:t>
            </a:r>
          </a:p>
          <a:p>
            <a:pPr algn="ctr"/>
            <a:r>
              <a:rPr lang="en-US" sz="2400" b="1" dirty="0"/>
              <a:t> Bio-Degradation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A27BA84-CF9E-4A18-B79A-80C1AA8F7CBF}"/>
              </a:ext>
            </a:extLst>
          </p:cNvPr>
          <p:cNvSpPr txBox="1"/>
          <p:nvPr/>
        </p:nvSpPr>
        <p:spPr>
          <a:xfrm>
            <a:off x="4438251" y="1166815"/>
            <a:ext cx="1314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Leader: TCD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EE71D8C-E51F-4986-B602-B1C1317F6C06}"/>
              </a:ext>
            </a:extLst>
          </p:cNvPr>
          <p:cNvSpPr txBox="1"/>
          <p:nvPr/>
        </p:nvSpPr>
        <p:spPr>
          <a:xfrm>
            <a:off x="1680408" y="1672506"/>
            <a:ext cx="990600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Task 2.1 Formulating and analyzing of plastic waste feedstock</a:t>
            </a:r>
          </a:p>
          <a:p>
            <a:endParaRPr lang="en-US" dirty="0"/>
          </a:p>
          <a:p>
            <a:r>
              <a:rPr lang="en-US" b="1" dirty="0"/>
              <a:t>Task 2.2 Evaluation of pre-treatment technologies (Contributor)</a:t>
            </a:r>
          </a:p>
          <a:p>
            <a:r>
              <a:rPr lang="en-US" dirty="0"/>
              <a:t>	Task 2.2.1 Ultrasonication</a:t>
            </a:r>
          </a:p>
          <a:p>
            <a:r>
              <a:rPr lang="en-US" dirty="0"/>
              <a:t>	</a:t>
            </a:r>
            <a:r>
              <a:rPr lang="en-US" b="1" dirty="0"/>
              <a:t>Task 2.2.2 Microwave thermal degradation    (Leader)</a:t>
            </a:r>
          </a:p>
          <a:p>
            <a:r>
              <a:rPr lang="en-US" dirty="0"/>
              <a:t>	</a:t>
            </a:r>
            <a:r>
              <a:rPr lang="en-US" b="1" dirty="0"/>
              <a:t>Task 2.2.3 Supercritical Carbon dioxide assisted depolymerization   (Leader)</a:t>
            </a:r>
          </a:p>
          <a:p>
            <a:r>
              <a:rPr lang="en-US" dirty="0"/>
              <a:t>	</a:t>
            </a:r>
            <a:r>
              <a:rPr lang="en-US" b="1" dirty="0"/>
              <a:t>Task 2.2.4 Reactive extrusion    (Leader)</a:t>
            </a:r>
          </a:p>
          <a:p>
            <a:r>
              <a:rPr lang="en-US" dirty="0"/>
              <a:t>	Task 2.2.5 UV-degradation</a:t>
            </a:r>
          </a:p>
          <a:p>
            <a:r>
              <a:rPr lang="en-US" dirty="0"/>
              <a:t>	</a:t>
            </a:r>
            <a:r>
              <a:rPr lang="en-US" b="1" dirty="0"/>
              <a:t>Task 2.2.6 Blending with natural polymers and additives (Contributor)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Task 2.3 Evaluation: Identification of pre-treated plastic compounds as a compatibilizer for polymer 	blends suitable 3D printing</a:t>
            </a:r>
          </a:p>
          <a:p>
            <a:endParaRPr lang="en-US" dirty="0"/>
          </a:p>
          <a:p>
            <a:r>
              <a:rPr lang="en-US" dirty="0"/>
              <a:t>Task 2.4 Characterization of the pre-treated plastics and degradation products isolated</a:t>
            </a:r>
          </a:p>
          <a:p>
            <a:endParaRPr lang="en-US" dirty="0"/>
          </a:p>
          <a:p>
            <a:r>
              <a:rPr lang="en-US" b="1" dirty="0"/>
              <a:t>Task 2.5 </a:t>
            </a:r>
            <a:r>
              <a:rPr lang="en-US" b="1" dirty="0" err="1"/>
              <a:t>Optimisation</a:t>
            </a:r>
            <a:r>
              <a:rPr lang="en-US" b="1" dirty="0"/>
              <a:t> of the Pre-treatment process (Contributor)</a:t>
            </a:r>
          </a:p>
          <a:p>
            <a:endParaRPr lang="en-US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2009DAA-7F56-40A1-B88F-E59034EE9565}"/>
              </a:ext>
            </a:extLst>
          </p:cNvPr>
          <p:cNvSpPr/>
          <p:nvPr/>
        </p:nvSpPr>
        <p:spPr>
          <a:xfrm>
            <a:off x="2586789" y="2803360"/>
            <a:ext cx="4271212" cy="27672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EF81E1B1-E748-4730-AB00-FECD423EAF60}"/>
              </a:ext>
            </a:extLst>
          </p:cNvPr>
          <p:cNvSpPr/>
          <p:nvPr/>
        </p:nvSpPr>
        <p:spPr>
          <a:xfrm>
            <a:off x="2602829" y="3088111"/>
            <a:ext cx="6300538" cy="27672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539983F5-6D55-4D82-8EAF-AC64D9A4A84B}"/>
              </a:ext>
            </a:extLst>
          </p:cNvPr>
          <p:cNvSpPr/>
          <p:nvPr/>
        </p:nvSpPr>
        <p:spPr>
          <a:xfrm>
            <a:off x="2602830" y="3360829"/>
            <a:ext cx="2967792" cy="27672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0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r="17644" b="49160"/>
          <a:stretch/>
        </p:blipFill>
        <p:spPr>
          <a:xfrm>
            <a:off x="209424" y="184624"/>
            <a:ext cx="1351032" cy="898678"/>
          </a:xfrm>
          <a:prstGeom prst="rect">
            <a:avLst/>
          </a:prstGeom>
        </p:spPr>
      </p:pic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266" y="184624"/>
            <a:ext cx="2422583" cy="81281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C56BADE-F9A6-4D09-9B22-2478BBF5B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E9BD78F-64FC-4799-AFEA-1ACA056834C0}"/>
              </a:ext>
            </a:extLst>
          </p:cNvPr>
          <p:cNvSpPr txBox="1"/>
          <p:nvPr/>
        </p:nvSpPr>
        <p:spPr>
          <a:xfrm>
            <a:off x="1864894" y="232721"/>
            <a:ext cx="61604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WP 6: Bioprocess Development for Production </a:t>
            </a:r>
          </a:p>
          <a:p>
            <a:pPr algn="ctr"/>
            <a:r>
              <a:rPr lang="en-US" sz="2400" b="1" dirty="0"/>
              <a:t>of Value-added Biopolymer Products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BB278EA-35DE-4525-8644-6CEE4078237A}"/>
              </a:ext>
            </a:extLst>
          </p:cNvPr>
          <p:cNvSpPr txBox="1"/>
          <p:nvPr/>
        </p:nvSpPr>
        <p:spPr>
          <a:xfrm>
            <a:off x="4438251" y="1166815"/>
            <a:ext cx="1361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Leader: IEBT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E299A69-513F-42F6-877F-8AD5217CC5ED}"/>
              </a:ext>
            </a:extLst>
          </p:cNvPr>
          <p:cNvSpPr txBox="1"/>
          <p:nvPr/>
        </p:nvSpPr>
        <p:spPr>
          <a:xfrm>
            <a:off x="1680408" y="1768762"/>
            <a:ext cx="990600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Task 6.1 Bioprocess optimization (Laboratory scale) (Contributor)</a:t>
            </a:r>
          </a:p>
          <a:p>
            <a:endParaRPr lang="en-US" dirty="0"/>
          </a:p>
          <a:p>
            <a:r>
              <a:rPr lang="en-US" dirty="0"/>
              <a:t>Task 6.2 Process validation at 10 L reactor (Laboratory scale)</a:t>
            </a:r>
          </a:p>
          <a:p>
            <a:endParaRPr lang="en-US" dirty="0"/>
          </a:p>
          <a:p>
            <a:r>
              <a:rPr lang="en-US" dirty="0"/>
              <a:t>Task 6.3 Metabolic modelling and bioprocess design</a:t>
            </a:r>
          </a:p>
          <a:p>
            <a:endParaRPr lang="en-US" dirty="0"/>
          </a:p>
          <a:p>
            <a:r>
              <a:rPr lang="en-US" dirty="0"/>
              <a:t>Task 6.4 Development and optimization of downstream procedures for products’ recovery</a:t>
            </a:r>
          </a:p>
          <a:p>
            <a:endParaRPr lang="en-US" dirty="0"/>
          </a:p>
          <a:p>
            <a:r>
              <a:rPr lang="en-US" b="1" dirty="0"/>
              <a:t>Task 6.5 Chemical, mechanical, and thermal characterization and analysis (Contributor)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11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r="17644" b="49160"/>
          <a:stretch/>
        </p:blipFill>
        <p:spPr>
          <a:xfrm>
            <a:off x="209424" y="184624"/>
            <a:ext cx="1351032" cy="898678"/>
          </a:xfrm>
          <a:prstGeom prst="rect">
            <a:avLst/>
          </a:prstGeom>
        </p:spPr>
      </p:pic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266" y="184624"/>
            <a:ext cx="2422583" cy="81281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C56BADE-F9A6-4D09-9B22-2478BBF5B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E9BD78F-64FC-4799-AFEA-1ACA056834C0}"/>
              </a:ext>
            </a:extLst>
          </p:cNvPr>
          <p:cNvSpPr txBox="1"/>
          <p:nvPr/>
        </p:nvSpPr>
        <p:spPr>
          <a:xfrm>
            <a:off x="1864894" y="230897"/>
            <a:ext cx="637673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/>
              <a:t>WP 7: Establishment </a:t>
            </a:r>
            <a:r>
              <a:rPr lang="en-US" sz="2300" b="1" dirty="0" err="1"/>
              <a:t>BioICEP</a:t>
            </a:r>
            <a:r>
              <a:rPr lang="en-US" sz="2300" b="1" dirty="0"/>
              <a:t> Pilot Plant for mixed plastics degradation and bioproduct production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BB278EA-35DE-4525-8644-6CEE4078237A}"/>
              </a:ext>
            </a:extLst>
          </p:cNvPr>
          <p:cNvSpPr txBox="1"/>
          <p:nvPr/>
        </p:nvSpPr>
        <p:spPr>
          <a:xfrm>
            <a:off x="4438251" y="1166815"/>
            <a:ext cx="1325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Leader: AVE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E299A69-513F-42F6-877F-8AD5217CC5ED}"/>
              </a:ext>
            </a:extLst>
          </p:cNvPr>
          <p:cNvSpPr txBox="1"/>
          <p:nvPr/>
        </p:nvSpPr>
        <p:spPr>
          <a:xfrm>
            <a:off x="1680408" y="1768762"/>
            <a:ext cx="99060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Task 7.1 Construction of Pilot reactor according to specification input from WP2, 3, 4 and 5</a:t>
            </a:r>
          </a:p>
          <a:p>
            <a:endParaRPr lang="en-US" dirty="0"/>
          </a:p>
          <a:p>
            <a:r>
              <a:rPr lang="en-US" b="1" dirty="0"/>
              <a:t>Task 7.2 Pilot reactor setup (Contributor)</a:t>
            </a:r>
            <a:endParaRPr lang="en-US" dirty="0"/>
          </a:p>
          <a:p>
            <a:endParaRPr lang="en-US" dirty="0"/>
          </a:p>
          <a:p>
            <a:r>
              <a:rPr lang="en-US" dirty="0"/>
              <a:t>Task 7.3 Pilot reactor operation</a:t>
            </a:r>
          </a:p>
          <a:p>
            <a:endParaRPr lang="en-US" dirty="0"/>
          </a:p>
          <a:p>
            <a:r>
              <a:rPr lang="en-US" dirty="0"/>
              <a:t>Task 7.4 Monitoring of pilot reactor operation and production process</a:t>
            </a:r>
          </a:p>
          <a:p>
            <a:endParaRPr lang="en-US" dirty="0"/>
          </a:p>
          <a:p>
            <a:r>
              <a:rPr lang="en-US" dirty="0"/>
              <a:t>Task 7.5 Extensive chemical, mechanical, thermal and aging characterization and analysis</a:t>
            </a:r>
          </a:p>
          <a:p>
            <a:endParaRPr lang="en-US" dirty="0"/>
          </a:p>
          <a:p>
            <a:r>
              <a:rPr lang="en-US" b="1" dirty="0"/>
              <a:t>Task 7.6 Demonstration of pilot production of PHB and nanocellulose for thin biopolymer film production for applications such as food packaging and rhamnolipids for pharmaceutical products (Contributor)</a:t>
            </a:r>
          </a:p>
          <a:p>
            <a:endParaRPr lang="en-US" b="1" dirty="0"/>
          </a:p>
          <a:p>
            <a:r>
              <a:rPr lang="en-US" b="1" dirty="0"/>
              <a:t>Task 7.7 Life cycle analysis of </a:t>
            </a:r>
            <a:r>
              <a:rPr lang="en-US" b="1" dirty="0" err="1"/>
              <a:t>BioICEP</a:t>
            </a:r>
            <a:r>
              <a:rPr lang="en-US" b="1" dirty="0"/>
              <a:t> technology and products (Contributor)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898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r="17644" b="49160"/>
          <a:stretch/>
        </p:blipFill>
        <p:spPr>
          <a:xfrm>
            <a:off x="209424" y="184624"/>
            <a:ext cx="1351032" cy="898678"/>
          </a:xfrm>
          <a:prstGeom prst="rect">
            <a:avLst/>
          </a:prstGeom>
        </p:spPr>
      </p:pic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92AE459C-1E4E-471D-A596-D624E4B740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266" y="184624"/>
            <a:ext cx="2422583" cy="81281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C56BADE-F9A6-4D09-9B22-2478BBF5B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67768" y="6009322"/>
            <a:ext cx="1013302" cy="36508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E9BD78F-64FC-4799-AFEA-1ACA056834C0}"/>
              </a:ext>
            </a:extLst>
          </p:cNvPr>
          <p:cNvSpPr txBox="1"/>
          <p:nvPr/>
        </p:nvSpPr>
        <p:spPr>
          <a:xfrm>
            <a:off x="1864894" y="241550"/>
            <a:ext cx="61903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WP 8: Dissemination, Exploitation, and Communication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BB278EA-35DE-4525-8644-6CEE4078237A}"/>
              </a:ext>
            </a:extLst>
          </p:cNvPr>
          <p:cNvSpPr txBox="1"/>
          <p:nvPr/>
        </p:nvSpPr>
        <p:spPr>
          <a:xfrm>
            <a:off x="4438251" y="1166815"/>
            <a:ext cx="1351652" cy="369332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Leader: AIM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E299A69-513F-42F6-877F-8AD5217CC5ED}"/>
              </a:ext>
            </a:extLst>
          </p:cNvPr>
          <p:cNvSpPr txBox="1"/>
          <p:nvPr/>
        </p:nvSpPr>
        <p:spPr>
          <a:xfrm>
            <a:off x="1680408" y="1768762"/>
            <a:ext cx="99060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Task 8.1 Communication &amp; stakeholder engagement strategy (M1-M48) (Leader)</a:t>
            </a:r>
          </a:p>
          <a:p>
            <a:endParaRPr lang="en-US" b="1" dirty="0"/>
          </a:p>
          <a:p>
            <a:r>
              <a:rPr lang="en-US" b="1" dirty="0"/>
              <a:t>Task 8.2 Dissemination activities (M1 – M48) (Leader)</a:t>
            </a:r>
          </a:p>
          <a:p>
            <a:endParaRPr lang="en-US" b="1" dirty="0"/>
          </a:p>
          <a:p>
            <a:r>
              <a:rPr lang="en-US" b="1" dirty="0"/>
              <a:t>Task 8.3 Exploitation, innovation and IPR management (M1 – M48) (Leader)</a:t>
            </a:r>
          </a:p>
          <a:p>
            <a:endParaRPr lang="en-US" b="1" dirty="0"/>
          </a:p>
          <a:p>
            <a:r>
              <a:rPr lang="en-US" b="1" dirty="0"/>
              <a:t>Task 8.4 Industry engagement strategy (Contributor)</a:t>
            </a:r>
          </a:p>
          <a:p>
            <a:endParaRPr lang="en-US" b="1" dirty="0"/>
          </a:p>
          <a:p>
            <a:r>
              <a:rPr lang="en-US" b="1" dirty="0"/>
              <a:t>Task 8.5 Business model development (Contributor)</a:t>
            </a:r>
            <a:endParaRPr lang="en-US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037E280-F272-477F-8BEB-244E36CDAB89}"/>
              </a:ext>
            </a:extLst>
          </p:cNvPr>
          <p:cNvSpPr/>
          <p:nvPr/>
        </p:nvSpPr>
        <p:spPr>
          <a:xfrm>
            <a:off x="1644316" y="1804737"/>
            <a:ext cx="7896726" cy="31282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67EADBD-6837-4883-8AFB-710A9578DD96}"/>
              </a:ext>
            </a:extLst>
          </p:cNvPr>
          <p:cNvSpPr/>
          <p:nvPr/>
        </p:nvSpPr>
        <p:spPr>
          <a:xfrm>
            <a:off x="1644316" y="2342147"/>
            <a:ext cx="5309937" cy="31282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06D3A09-D7D7-43A9-8C15-FF0C465A47F1}"/>
              </a:ext>
            </a:extLst>
          </p:cNvPr>
          <p:cNvSpPr/>
          <p:nvPr/>
        </p:nvSpPr>
        <p:spPr>
          <a:xfrm>
            <a:off x="1644316" y="2891595"/>
            <a:ext cx="7451557" cy="31282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54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4A7B29"/>
      </a:accent1>
      <a:accent2>
        <a:srgbClr val="8DCB63"/>
      </a:accent2>
      <a:accent3>
        <a:srgbClr val="8DCB63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452CAEA3D5C142A45FC4B3A57CA058" ma:contentTypeVersion="9" ma:contentTypeDescription="Create a new document." ma:contentTypeScope="" ma:versionID="29814754828e5b0240d5e1cf8e19372d">
  <xsd:schema xmlns:xsd="http://www.w3.org/2001/XMLSchema" xmlns:xs="http://www.w3.org/2001/XMLSchema" xmlns:p="http://schemas.microsoft.com/office/2006/metadata/properties" xmlns:ns2="66f2ef13-03b5-4921-b03d-5127a4f7726a" targetNamespace="http://schemas.microsoft.com/office/2006/metadata/properties" ma:root="true" ma:fieldsID="a4d67a3771812387f3b9c5a9b2ecf1ec" ns2:_="">
    <xsd:import namespace="66f2ef13-03b5-4921-b03d-5127a4f7726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f2ef13-03b5-4921-b03d-5127a4f772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AD363E-196D-4A88-8775-7DA8333A7DC6}">
  <ds:schemaRefs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be646c13-8c63-4cd8-9ac3-a21f6328fe5c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29C4626-9AC0-4EA6-B207-315A44D850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8E6D33-53B9-4B39-B62B-B9060694605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19997</TotalTime>
  <Words>698</Words>
  <Application>Microsoft Office PowerPoint</Application>
  <PresentationFormat>Panorámica</PresentationFormat>
  <Paragraphs>263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Arial</vt:lpstr>
      <vt:lpstr>Bahnschrift</vt:lpstr>
      <vt:lpstr>Calibri</vt:lpstr>
      <vt:lpstr>Calibri Light</vt:lpstr>
      <vt:lpstr>Segoe UI</vt:lpstr>
      <vt:lpstr>Segoe UI Light</vt:lpstr>
      <vt:lpstr>Segoe UI Semibold</vt:lpstr>
      <vt:lpstr>Office Theme</vt:lpstr>
      <vt:lpstr>Bio Innovation of a Circular Economy for Plastics  AIMPLAS Pablo Ferrero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Innovation of a Circular Economy for Plastics</dc:title>
  <dc:creator>Margaret Brennan Fournet</dc:creator>
  <cp:lastModifiedBy>Pablo Ferrero Aguar</cp:lastModifiedBy>
  <cp:revision>111</cp:revision>
  <dcterms:created xsi:type="dcterms:W3CDTF">2019-05-23T08:16:14Z</dcterms:created>
  <dcterms:modified xsi:type="dcterms:W3CDTF">2020-02-09T13:59:25Z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0x01010065452CAEA3D5C142A45FC4B3A57CA058</vt:lpwstr>
  </property>
</Properties>
</file>